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Lst>
  <p:sldSz cy="5143500" cx="9144000"/>
  <p:notesSz cx="6858000" cy="9144000"/>
  <p:embeddedFontLst>
    <p:embeddedFont>
      <p:font typeface="Caveat"/>
      <p:regular r:id="rId16"/>
      <p:bold r:id="rId17"/>
    </p:embeddedFont>
    <p:embeddedFont>
      <p:font typeface="Poppins"/>
      <p:regular r:id="rId18"/>
      <p:bold r:id="rId19"/>
      <p:italic r:id="rId20"/>
      <p:boldItalic r:id="rId21"/>
    </p:embeddedFont>
    <p:embeddedFont>
      <p:font typeface="Poppins Light"/>
      <p:regular r:id="rId22"/>
      <p:bold r:id="rId23"/>
      <p:italic r:id="rId24"/>
      <p:boldItalic r:id="rId25"/>
    </p:embeddedFont>
    <p:embeddedFont>
      <p:font typeface="Poppins SemiBold"/>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0" roundtripDataSignature="AMtx7mjgPFj9kRv9iEbLbWOBAlBmGYZZo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italic.fntdata"/><Relationship Id="rId22" Type="http://schemas.openxmlformats.org/officeDocument/2006/relationships/font" Target="fonts/PoppinsLight-regular.fntdata"/><Relationship Id="rId21" Type="http://schemas.openxmlformats.org/officeDocument/2006/relationships/font" Target="fonts/Poppins-boldItalic.fntdata"/><Relationship Id="rId24" Type="http://schemas.openxmlformats.org/officeDocument/2006/relationships/font" Target="fonts/PoppinsLight-italic.fntdata"/><Relationship Id="rId23" Type="http://schemas.openxmlformats.org/officeDocument/2006/relationships/font" Target="fonts/PoppinsLigh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SemiBold-regular.fntdata"/><Relationship Id="rId25" Type="http://schemas.openxmlformats.org/officeDocument/2006/relationships/font" Target="fonts/PoppinsLight-boldItalic.fntdata"/><Relationship Id="rId28" Type="http://schemas.openxmlformats.org/officeDocument/2006/relationships/font" Target="fonts/PoppinsSemiBold-italic.fntdata"/><Relationship Id="rId27" Type="http://schemas.openxmlformats.org/officeDocument/2006/relationships/font" Target="fonts/PoppinsSemiBold-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PoppinsSemiBold-boldItalic.fntdata"/><Relationship Id="rId7" Type="http://schemas.openxmlformats.org/officeDocument/2006/relationships/slide" Target="slides/slide3.xml"/><Relationship Id="rId8" Type="http://schemas.openxmlformats.org/officeDocument/2006/relationships/slide" Target="slides/slide4.xml"/><Relationship Id="rId3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Caveat-bold.fntdata"/><Relationship Id="rId16" Type="http://schemas.openxmlformats.org/officeDocument/2006/relationships/font" Target="fonts/Caveat-regular.fntdata"/><Relationship Id="rId19" Type="http://schemas.openxmlformats.org/officeDocument/2006/relationships/font" Target="fonts/Poppins-bold.fntdata"/><Relationship Id="rId18" Type="http://schemas.openxmlformats.org/officeDocument/2006/relationships/font" Target="fonts/Poppins-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462e1f192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g2462e1f192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6" name="Google Shape;186;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62e1f192e_0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462e1f192e_0_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62e1f19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462e1f19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2502cf1b8d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2502cf1b8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62e1f19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462e1f19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2462e1f192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6" name="Google Shape;156;g2462e1f192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462e1f192e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 name="Google Shape;162;g2462e1f192e_0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2502cf1b8d_1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g22502cf1b8d_1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62e1f192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4" name="Google Shape;174;g2462e1f192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2.png"/><Relationship Id="rId6"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7.png"/><Relationship Id="rId4" Type="http://schemas.openxmlformats.org/officeDocument/2006/relationships/image" Target="../media/image2.png"/><Relationship Id="rId5"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9.png"/><Relationship Id="rId6"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0.png"/><Relationship Id="rId4" Type="http://schemas.openxmlformats.org/officeDocument/2006/relationships/image" Target="../media/image16.png"/><Relationship Id="rId10" Type="http://schemas.openxmlformats.org/officeDocument/2006/relationships/image" Target="../media/image8.png"/><Relationship Id="rId9" Type="http://schemas.openxmlformats.org/officeDocument/2006/relationships/image" Target="../media/image2.png"/><Relationship Id="rId5" Type="http://schemas.openxmlformats.org/officeDocument/2006/relationships/image" Target="../media/image9.png"/><Relationship Id="rId6" Type="http://schemas.openxmlformats.org/officeDocument/2006/relationships/image" Target="../media/image11.png"/><Relationship Id="rId7" Type="http://schemas.openxmlformats.org/officeDocument/2006/relationships/image" Target="../media/image17.png"/><Relationship Id="rId8"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11" name="Shape 11"/>
        <p:cNvGrpSpPr/>
        <p:nvPr/>
      </p:nvGrpSpPr>
      <p:grpSpPr>
        <a:xfrm>
          <a:off x="0" y="0"/>
          <a:ext cx="0" cy="0"/>
          <a:chOff x="0" y="0"/>
          <a:chExt cx="0" cy="0"/>
        </a:xfrm>
      </p:grpSpPr>
      <p:pic>
        <p:nvPicPr>
          <p:cNvPr id="12" name="Google Shape;12;p8"/>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13" name="Google Shape;13;p8"/>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8"/>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15" name="Google Shape;15;p8"/>
          <p:cNvGrpSpPr/>
          <p:nvPr/>
        </p:nvGrpSpPr>
        <p:grpSpPr>
          <a:xfrm>
            <a:off x="5579736" y="298639"/>
            <a:ext cx="3146124" cy="390045"/>
            <a:chOff x="5579736" y="298639"/>
            <a:chExt cx="3146124" cy="390045"/>
          </a:xfrm>
        </p:grpSpPr>
        <p:pic>
          <p:nvPicPr>
            <p:cNvPr id="16" name="Google Shape;16;p8"/>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17" name="Google Shape;17;p8"/>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18" name="Google Shape;18;p8"/>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19" name="Google Shape;19;p8"/>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0" name="Shape 20"/>
        <p:cNvGrpSpPr/>
        <p:nvPr/>
      </p:nvGrpSpPr>
      <p:grpSpPr>
        <a:xfrm>
          <a:off x="0" y="0"/>
          <a:ext cx="0" cy="0"/>
          <a:chOff x="0" y="0"/>
          <a:chExt cx="0" cy="0"/>
        </a:xfrm>
      </p:grpSpPr>
      <p:grpSp>
        <p:nvGrpSpPr>
          <p:cNvPr id="21" name="Google Shape;21;p10"/>
          <p:cNvGrpSpPr/>
          <p:nvPr/>
        </p:nvGrpSpPr>
        <p:grpSpPr>
          <a:xfrm>
            <a:off x="7237889" y="4788729"/>
            <a:ext cx="1494629" cy="156313"/>
            <a:chOff x="4154045" y="2196945"/>
            <a:chExt cx="3730380" cy="390136"/>
          </a:xfrm>
        </p:grpSpPr>
        <p:grpSp>
          <p:nvGrpSpPr>
            <p:cNvPr id="22" name="Google Shape;22;p10"/>
            <p:cNvGrpSpPr/>
            <p:nvPr/>
          </p:nvGrpSpPr>
          <p:grpSpPr>
            <a:xfrm>
              <a:off x="4738301" y="2197036"/>
              <a:ext cx="3146124" cy="390045"/>
              <a:chOff x="5579736" y="298639"/>
              <a:chExt cx="3146124" cy="390045"/>
            </a:xfrm>
          </p:grpSpPr>
          <p:pic>
            <p:nvPicPr>
              <p:cNvPr id="23" name="Google Shape;23;p10"/>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24" name="Google Shape;24;p10"/>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25" name="Google Shape;25;p10"/>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26" name="Google Shape;26;p10"/>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27" name="Google Shape;27;p10"/>
          <p:cNvGrpSpPr/>
          <p:nvPr/>
        </p:nvGrpSpPr>
        <p:grpSpPr>
          <a:xfrm>
            <a:off x="8244433" y="58195"/>
            <a:ext cx="417725" cy="913804"/>
            <a:chOff x="8726275" y="0"/>
            <a:chExt cx="417725" cy="801931"/>
          </a:xfrm>
        </p:grpSpPr>
        <p:sp>
          <p:nvSpPr>
            <p:cNvPr id="28" name="Google Shape;28;p10"/>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9" name="Google Shape;29;p10"/>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30" name="Google Shape;30;p10"/>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31" name="Google Shape;31;p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2" name="Google Shape;32;p10"/>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sp>
        <p:nvSpPr>
          <p:cNvPr id="33" name="Google Shape;33;p10"/>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grpSp>
        <p:nvGrpSpPr>
          <p:cNvPr id="34" name="Google Shape;34;p10"/>
          <p:cNvGrpSpPr/>
          <p:nvPr/>
        </p:nvGrpSpPr>
        <p:grpSpPr>
          <a:xfrm>
            <a:off x="4395481" y="4829245"/>
            <a:ext cx="347213" cy="72000"/>
            <a:chOff x="4379092" y="4799494"/>
            <a:chExt cx="347213" cy="72000"/>
          </a:xfrm>
        </p:grpSpPr>
        <p:sp>
          <p:nvSpPr>
            <p:cNvPr id="35" name="Google Shape;35;p10"/>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10"/>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10"/>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38"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40" name="Google Shape;40;p9"/>
          <p:cNvGrpSpPr/>
          <p:nvPr/>
        </p:nvGrpSpPr>
        <p:grpSpPr>
          <a:xfrm>
            <a:off x="8244433" y="58195"/>
            <a:ext cx="417725" cy="913804"/>
            <a:chOff x="8726275" y="0"/>
            <a:chExt cx="417725" cy="801931"/>
          </a:xfrm>
        </p:grpSpPr>
        <p:sp>
          <p:nvSpPr>
            <p:cNvPr id="41" name="Google Shape;41;p9"/>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2" name="Google Shape;42;p9"/>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3" name="Google Shape;43;p9"/>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44" name="Google Shape;44;p9"/>
          <p:cNvGrpSpPr/>
          <p:nvPr/>
        </p:nvGrpSpPr>
        <p:grpSpPr>
          <a:xfrm>
            <a:off x="4395481" y="4829245"/>
            <a:ext cx="347213" cy="72000"/>
            <a:chOff x="4379092" y="4799494"/>
            <a:chExt cx="347213" cy="72000"/>
          </a:xfrm>
        </p:grpSpPr>
        <p:sp>
          <p:nvSpPr>
            <p:cNvPr id="45" name="Google Shape;45;p9"/>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9"/>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9"/>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9"/>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49" name="Google Shape;49;p9"/>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50" name="Google Shape;50;p9"/>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51" name="Google Shape;51;p9"/>
          <p:cNvGrpSpPr/>
          <p:nvPr/>
        </p:nvGrpSpPr>
        <p:grpSpPr>
          <a:xfrm>
            <a:off x="7237889" y="4788729"/>
            <a:ext cx="1494629" cy="156277"/>
            <a:chOff x="3454837" y="2790650"/>
            <a:chExt cx="3730379" cy="390045"/>
          </a:xfrm>
        </p:grpSpPr>
        <p:pic>
          <p:nvPicPr>
            <p:cNvPr id="52" name="Google Shape;52;p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53" name="Google Shape;53;p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54" name="Google Shape;54;p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55" name="Google Shape;55;p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56" name="Shape 56"/>
        <p:cNvGrpSpPr/>
        <p:nvPr/>
      </p:nvGrpSpPr>
      <p:grpSpPr>
        <a:xfrm>
          <a:off x="0" y="0"/>
          <a:ext cx="0" cy="0"/>
          <a:chOff x="0" y="0"/>
          <a:chExt cx="0" cy="0"/>
        </a:xfrm>
      </p:grpSpPr>
      <p:pic>
        <p:nvPicPr>
          <p:cNvPr id="57" name="Google Shape;57;p11"/>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58" name="Google Shape;58;p11"/>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9" name="Google Shape;59;p11"/>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60" name="Google Shape;60;p11"/>
          <p:cNvGrpSpPr/>
          <p:nvPr/>
        </p:nvGrpSpPr>
        <p:grpSpPr>
          <a:xfrm>
            <a:off x="5579736" y="4466692"/>
            <a:ext cx="3146124" cy="390045"/>
            <a:chOff x="5579736" y="298639"/>
            <a:chExt cx="3146124" cy="390045"/>
          </a:xfrm>
        </p:grpSpPr>
        <p:pic>
          <p:nvPicPr>
            <p:cNvPr id="61" name="Google Shape;61;p11"/>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62" name="Google Shape;62;p11"/>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63" name="Google Shape;63;p11"/>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66" name="Google Shape;66;p7"/>
          <p:cNvGrpSpPr/>
          <p:nvPr/>
        </p:nvGrpSpPr>
        <p:grpSpPr>
          <a:xfrm>
            <a:off x="441515" y="4168054"/>
            <a:ext cx="5216164" cy="468000"/>
            <a:chOff x="430085" y="4168054"/>
            <a:chExt cx="5216164" cy="468000"/>
          </a:xfrm>
        </p:grpSpPr>
        <p:sp>
          <p:nvSpPr>
            <p:cNvPr id="67" name="Google Shape;67;p7"/>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en-US"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en-US"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68" name="Google Shape;68;p7"/>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784"/>
                </a:srgbClr>
              </a:outerShdw>
            </a:effectLst>
          </p:spPr>
        </p:pic>
      </p:grpSp>
      <p:sp>
        <p:nvSpPr>
          <p:cNvPr id="69" name="Google Shape;69;p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70" name="Google Shape;70;p7"/>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71" name="Google Shape;71;p7"/>
          <p:cNvGrpSpPr/>
          <p:nvPr/>
        </p:nvGrpSpPr>
        <p:grpSpPr>
          <a:xfrm>
            <a:off x="5579736" y="298639"/>
            <a:ext cx="3146124" cy="390045"/>
            <a:chOff x="5579736" y="298639"/>
            <a:chExt cx="3146124" cy="390045"/>
          </a:xfrm>
        </p:grpSpPr>
        <p:pic>
          <p:nvPicPr>
            <p:cNvPr id="72" name="Google Shape;72;p7"/>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73" name="Google Shape;73;p7"/>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74" name="Google Shape;74;p7"/>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77" name="Google Shape;77;p12"/>
          <p:cNvGrpSpPr/>
          <p:nvPr/>
        </p:nvGrpSpPr>
        <p:grpSpPr>
          <a:xfrm>
            <a:off x="4395481" y="4829245"/>
            <a:ext cx="347213" cy="72000"/>
            <a:chOff x="4379092" y="4799494"/>
            <a:chExt cx="347213" cy="72000"/>
          </a:xfrm>
        </p:grpSpPr>
        <p:sp>
          <p:nvSpPr>
            <p:cNvPr id="78" name="Google Shape;78;p12"/>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2"/>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82" name="Google Shape;82;p12"/>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12"/>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2"/>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2"/>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 name="Google Shape;87;p12"/>
          <p:cNvGrpSpPr/>
          <p:nvPr/>
        </p:nvGrpSpPr>
        <p:grpSpPr>
          <a:xfrm>
            <a:off x="4154046" y="2761377"/>
            <a:ext cx="3730379" cy="390045"/>
            <a:chOff x="3454837" y="2790650"/>
            <a:chExt cx="3730379" cy="390045"/>
          </a:xfrm>
        </p:grpSpPr>
        <p:pic>
          <p:nvPicPr>
            <p:cNvPr id="88" name="Google Shape;88;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9" name="Google Shape;89;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90" name="Google Shape;90;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91" name="Google Shape;91;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92" name="Google Shape;92;p12"/>
          <p:cNvGrpSpPr/>
          <p:nvPr/>
        </p:nvGrpSpPr>
        <p:grpSpPr>
          <a:xfrm>
            <a:off x="4154045" y="2196945"/>
            <a:ext cx="3730380" cy="390136"/>
            <a:chOff x="4154045" y="2196945"/>
            <a:chExt cx="3730380" cy="390136"/>
          </a:xfrm>
        </p:grpSpPr>
        <p:grpSp>
          <p:nvGrpSpPr>
            <p:cNvPr id="93" name="Google Shape;93;p12"/>
            <p:cNvGrpSpPr/>
            <p:nvPr/>
          </p:nvGrpSpPr>
          <p:grpSpPr>
            <a:xfrm>
              <a:off x="4738301" y="2197036"/>
              <a:ext cx="3146124" cy="390045"/>
              <a:chOff x="5579736" y="298639"/>
              <a:chExt cx="3146124" cy="390045"/>
            </a:xfrm>
          </p:grpSpPr>
          <p:pic>
            <p:nvPicPr>
              <p:cNvPr id="94" name="Google Shape;94;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95" name="Google Shape;95;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96" name="Google Shape;96;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97" name="Google Shape;97;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98" name="Google Shape;98;p12"/>
          <p:cNvGrpSpPr/>
          <p:nvPr/>
        </p:nvGrpSpPr>
        <p:grpSpPr>
          <a:xfrm>
            <a:off x="7237889" y="4788729"/>
            <a:ext cx="1494629" cy="156277"/>
            <a:chOff x="3454837" y="2790650"/>
            <a:chExt cx="3730379" cy="390045"/>
          </a:xfrm>
        </p:grpSpPr>
        <p:pic>
          <p:nvPicPr>
            <p:cNvPr id="99" name="Google Shape;99;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0" name="Google Shape;100;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1" name="Google Shape;101;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2" name="Google Shape;102;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03" name="Google Shape;103;p12"/>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 name="Google Shape;104;p12"/>
          <p:cNvGrpSpPr/>
          <p:nvPr/>
        </p:nvGrpSpPr>
        <p:grpSpPr>
          <a:xfrm>
            <a:off x="2228625" y="2413062"/>
            <a:ext cx="1494629" cy="156277"/>
            <a:chOff x="3454837" y="2790650"/>
            <a:chExt cx="3730379" cy="390045"/>
          </a:xfrm>
        </p:grpSpPr>
        <p:pic>
          <p:nvPicPr>
            <p:cNvPr id="105" name="Google Shape;105;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7" name="Google Shape;107;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8" name="Google Shape;108;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09" name="Google Shape;109;p12"/>
          <p:cNvGrpSpPr/>
          <p:nvPr/>
        </p:nvGrpSpPr>
        <p:grpSpPr>
          <a:xfrm>
            <a:off x="2228625" y="2704065"/>
            <a:ext cx="1494629" cy="156313"/>
            <a:chOff x="4154045" y="2196945"/>
            <a:chExt cx="3730380" cy="390136"/>
          </a:xfrm>
        </p:grpSpPr>
        <p:grpSp>
          <p:nvGrpSpPr>
            <p:cNvPr id="110" name="Google Shape;110;p12"/>
            <p:cNvGrpSpPr/>
            <p:nvPr/>
          </p:nvGrpSpPr>
          <p:grpSpPr>
            <a:xfrm>
              <a:off x="4738301" y="2197036"/>
              <a:ext cx="3146124" cy="390045"/>
              <a:chOff x="5579736" y="298639"/>
              <a:chExt cx="3146124" cy="390045"/>
            </a:xfrm>
          </p:grpSpPr>
          <p:pic>
            <p:nvPicPr>
              <p:cNvPr id="111" name="Google Shape;11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12" name="Google Shape;11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13" name="Google Shape;11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14" name="Google Shape;114;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15" name="Google Shape;115;p12"/>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16" name="Google Shape;116;p12"/>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2"/>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12"/>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9" name="Google Shape;119;p12"/>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20" name="Google Shape;120;p12"/>
          <p:cNvGrpSpPr/>
          <p:nvPr/>
        </p:nvGrpSpPr>
        <p:grpSpPr>
          <a:xfrm>
            <a:off x="5579736" y="298639"/>
            <a:ext cx="3146124" cy="390045"/>
            <a:chOff x="5579736" y="298639"/>
            <a:chExt cx="3146124" cy="390045"/>
          </a:xfrm>
        </p:grpSpPr>
        <p:pic>
          <p:nvPicPr>
            <p:cNvPr id="121" name="Google Shape;12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22" name="Google Shape;12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23" name="Google Shape;12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24" name="Google Shape;124;p12"/>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en-US" sz="4000"/>
              <a:t>Weekly report progress </a:t>
            </a:r>
            <a:br>
              <a:rPr lang="en-US" sz="4000"/>
            </a:br>
            <a:r>
              <a:rPr lang="en-US" sz="4000"/>
              <a:t>#1</a:t>
            </a:r>
            <a:br>
              <a:rPr lang="en-US" sz="4000"/>
            </a:br>
            <a:r>
              <a:rPr lang="en-US" sz="3500"/>
              <a:t>MONITORING ASAP DAN KUALITAS UDARA DI PASAR</a:t>
            </a:r>
            <a:endParaRPr sz="3500"/>
          </a:p>
          <a:p>
            <a:pPr indent="0" lvl="0" marL="0" rtl="0" algn="l">
              <a:lnSpc>
                <a:spcPct val="115000"/>
              </a:lnSpc>
              <a:spcBef>
                <a:spcPts val="0"/>
              </a:spcBef>
              <a:spcAft>
                <a:spcPts val="0"/>
              </a:spcAft>
              <a:buClr>
                <a:schemeClr val="lt1"/>
              </a:buClr>
              <a:buSzPts val="2800"/>
              <a:buFont typeface="Poppins SemiBold"/>
              <a:buNone/>
            </a:pPr>
            <a:r>
              <a:rPr lang="en-US" sz="1800"/>
              <a:t>KELOMPOK 5 </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g2462e1f192e_0_3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 github repo</a:t>
            </a:r>
            <a:endParaRPr/>
          </a:p>
        </p:txBody>
      </p:sp>
      <p:sp>
        <p:nvSpPr>
          <p:cNvPr id="183" name="Google Shape;183;g2462e1f192e_0_3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SzPts val="1700"/>
              <a:buNone/>
            </a:pPr>
            <a:r>
              <a:rPr lang="en-US"/>
              <a:t>https://github.com/maderahayuu/MySkill-IoT-Kelompok5-FinalProject.git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5"/>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462e1f192e_0_2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Pembagian pengerjaan project</a:t>
            </a:r>
            <a:endParaRPr/>
          </a:p>
        </p:txBody>
      </p:sp>
      <p:sp>
        <p:nvSpPr>
          <p:cNvPr id="135" name="Google Shape;135;g2462e1f192e_0_25"/>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336550" lvl="0" marL="457200" rtl="0" algn="l">
              <a:lnSpc>
                <a:spcPct val="100000"/>
              </a:lnSpc>
              <a:spcBef>
                <a:spcPts val="750"/>
              </a:spcBef>
              <a:spcAft>
                <a:spcPts val="0"/>
              </a:spcAft>
              <a:buSzPts val="1700"/>
              <a:buAutoNum type="arabicPeriod"/>
            </a:pPr>
            <a:r>
              <a:rPr lang="en-US"/>
              <a:t>Firmware / Device Programmer : Made Yosfin Saputra</a:t>
            </a:r>
            <a:endParaRPr/>
          </a:p>
          <a:p>
            <a:pPr indent="-336550" lvl="0" marL="457200" rtl="0" algn="l">
              <a:lnSpc>
                <a:spcPct val="100000"/>
              </a:lnSpc>
              <a:spcBef>
                <a:spcPts val="0"/>
              </a:spcBef>
              <a:spcAft>
                <a:spcPts val="0"/>
              </a:spcAft>
              <a:buSzPts val="1700"/>
              <a:buAutoNum type="arabicPeriod"/>
            </a:pPr>
            <a:r>
              <a:rPr lang="en-US"/>
              <a:t>Software Developer (Mobile) : Moh. Ali Makhrus</a:t>
            </a:r>
            <a:endParaRPr/>
          </a:p>
          <a:p>
            <a:pPr indent="-336550" lvl="0" marL="457200" rtl="0" algn="l">
              <a:lnSpc>
                <a:spcPct val="100000"/>
              </a:lnSpc>
              <a:spcBef>
                <a:spcPts val="0"/>
              </a:spcBef>
              <a:spcAft>
                <a:spcPts val="0"/>
              </a:spcAft>
              <a:buSzPts val="1700"/>
              <a:buAutoNum type="arabicPeriod"/>
            </a:pPr>
            <a:r>
              <a:rPr lang="en-US"/>
              <a:t>Designer Mechanical / Graphic : Zefanya Monica Fortina Situmorang</a:t>
            </a:r>
            <a:endParaRPr/>
          </a:p>
          <a:p>
            <a:pPr indent="-336550" lvl="0" marL="457200" rtl="0" algn="l">
              <a:lnSpc>
                <a:spcPct val="100000"/>
              </a:lnSpc>
              <a:spcBef>
                <a:spcPts val="0"/>
              </a:spcBef>
              <a:spcAft>
                <a:spcPts val="0"/>
              </a:spcAft>
              <a:buSzPts val="1700"/>
              <a:buAutoNum type="arabicPeriod"/>
            </a:pPr>
            <a:r>
              <a:rPr lang="en-US"/>
              <a:t>Project Manager : Made Rahayu Setyaningrum</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62e1f192e_0_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Latar belakang</a:t>
            </a:r>
            <a:endParaRPr/>
          </a:p>
        </p:txBody>
      </p:sp>
      <p:sp>
        <p:nvSpPr>
          <p:cNvPr id="141" name="Google Shape;141;g2462e1f192e_0_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750"/>
              </a:spcBef>
              <a:spcAft>
                <a:spcPts val="0"/>
              </a:spcAft>
              <a:buSzPts val="1700"/>
              <a:buNone/>
            </a:pPr>
            <a:r>
              <a:rPr lang="en-US"/>
              <a:t>Pasar merupakan salah satu tempat yang penting dikarenakan interaksi dan aktivitas masyarakat dilakukan setiap hari terjadi di pasar seperti berbelanja, berdagang, mengantarkan barang, dan lainnya. Banyaknya masyarakat yang berkumpul di satu tempat ini dan berbagai olahan dan produk yang berada pada satu tempat ini juga tentunya akan timbul permasalahan terkait kondisi lingkungan, seperti aliran udara yang terhambat jika pasar berada pada area tertutup, jumlah orang sehingga sedikitnya kadar oksigen, polusi udara akibat olahan makanan, kendaraan, dan lainnya, serta terkait kebersihan di area pasar. Polusi udara ini menjadi faktor permasalahan baik dari sisi konsumen, produsen, maupun distributor sehingga monitoring terhadap kondisi lingkungan sangat dibutuhkan untuk membantu dalam melancarkan aktivitas di area pasar.</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2502cf1b8d_1_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Latar belakang</a:t>
            </a:r>
            <a:endParaRPr/>
          </a:p>
        </p:txBody>
      </p:sp>
      <p:sp>
        <p:nvSpPr>
          <p:cNvPr id="147" name="Google Shape;147;g22502cf1b8d_1_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750"/>
              </a:spcBef>
              <a:spcAft>
                <a:spcPts val="0"/>
              </a:spcAft>
              <a:buSzPts val="1700"/>
              <a:buNone/>
            </a:pPr>
            <a:r>
              <a:rPr lang="en-US"/>
              <a:t>Oleh karena itu, penelitian ini akan merancang suatu alat untuk memonitoring polusi udara di area pasar seperti menampilkan data kadar asap, CO2, dan lainnya serta sistem akan memberikan sebuah sinyal terhadap kualitas udara pada area pasar apakah dalam kondisi baik, sedang, dan buruk. Dengan sistem ini diharapkan akan membantu dalam mengantisipasi kondisi polusi udara di lingkungan area pasar.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462e1f192e_0_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Pembahasan batasan, dan rumusan masalah</a:t>
            </a:r>
            <a:endParaRPr/>
          </a:p>
        </p:txBody>
      </p:sp>
      <p:sp>
        <p:nvSpPr>
          <p:cNvPr id="153" name="Google Shape;153;g2462e1f192e_0_5"/>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SzPts val="1700"/>
              <a:buNone/>
            </a:pPr>
            <a:r>
              <a:rPr lang="en-US"/>
              <a:t>Batasan :</a:t>
            </a:r>
            <a:endParaRPr/>
          </a:p>
          <a:p>
            <a:pPr indent="-336550" lvl="0" marL="457200" rtl="0" algn="l">
              <a:lnSpc>
                <a:spcPct val="100000"/>
              </a:lnSpc>
              <a:spcBef>
                <a:spcPts val="750"/>
              </a:spcBef>
              <a:spcAft>
                <a:spcPts val="0"/>
              </a:spcAft>
              <a:buSzPts val="1700"/>
              <a:buChar char="●"/>
            </a:pPr>
            <a:r>
              <a:rPr lang="en-US"/>
              <a:t>Penggunaan alat hanya dilakukan di satu titik yang ada di pasar.</a:t>
            </a:r>
            <a:endParaRPr/>
          </a:p>
          <a:p>
            <a:pPr indent="-336550" lvl="0" marL="457200" rtl="0" algn="l">
              <a:lnSpc>
                <a:spcPct val="100000"/>
              </a:lnSpc>
              <a:spcBef>
                <a:spcPts val="0"/>
              </a:spcBef>
              <a:spcAft>
                <a:spcPts val="0"/>
              </a:spcAft>
              <a:buSzPts val="1700"/>
              <a:buChar char="●"/>
            </a:pPr>
            <a:r>
              <a:rPr lang="en-US"/>
              <a:t>Parameter yang dideteksi adalah asap dan kualitas udara di pasar.</a:t>
            </a:r>
            <a:endParaRPr/>
          </a:p>
          <a:p>
            <a:pPr indent="-336550" lvl="0" marL="457200" rtl="0" algn="l">
              <a:lnSpc>
                <a:spcPct val="100000"/>
              </a:lnSpc>
              <a:spcBef>
                <a:spcPts val="0"/>
              </a:spcBef>
              <a:spcAft>
                <a:spcPts val="0"/>
              </a:spcAft>
              <a:buSzPts val="1700"/>
              <a:buChar char="●"/>
            </a:pPr>
            <a:r>
              <a:rPr lang="en-US"/>
              <a:t>Sensor yang digunakan adalah sensor MQ-135.</a:t>
            </a:r>
            <a:endParaRPr/>
          </a:p>
          <a:p>
            <a:pPr indent="0" lvl="0" marL="0" rtl="0" algn="l">
              <a:lnSpc>
                <a:spcPct val="100000"/>
              </a:lnSpc>
              <a:spcBef>
                <a:spcPts val="750"/>
              </a:spcBef>
              <a:spcAft>
                <a:spcPts val="0"/>
              </a:spcAft>
              <a:buSzPts val="1700"/>
              <a:buNone/>
            </a:pPr>
            <a:r>
              <a:t/>
            </a:r>
            <a:endParaRPr/>
          </a:p>
          <a:p>
            <a:pPr indent="0" lvl="0" marL="0" rtl="0" algn="l">
              <a:lnSpc>
                <a:spcPct val="100000"/>
              </a:lnSpc>
              <a:spcBef>
                <a:spcPts val="750"/>
              </a:spcBef>
              <a:spcAft>
                <a:spcPts val="0"/>
              </a:spcAft>
              <a:buSzPts val="1700"/>
              <a:buNone/>
            </a:pPr>
            <a:r>
              <a:rPr lang="en-US"/>
              <a:t>Rumusan masalah :</a:t>
            </a:r>
            <a:endParaRPr/>
          </a:p>
          <a:p>
            <a:pPr indent="-336550" lvl="0" marL="457200" rtl="0" algn="just">
              <a:lnSpc>
                <a:spcPct val="100000"/>
              </a:lnSpc>
              <a:spcBef>
                <a:spcPts val="750"/>
              </a:spcBef>
              <a:spcAft>
                <a:spcPts val="0"/>
              </a:spcAft>
              <a:buSzPts val="1700"/>
              <a:buChar char="●"/>
            </a:pPr>
            <a:r>
              <a:rPr lang="en-US"/>
              <a:t>Bagaimana cara melakukan monitoring asap dan kualitas udara di pasar?</a:t>
            </a:r>
            <a:endParaRPr/>
          </a:p>
          <a:p>
            <a:pPr indent="-336550" lvl="0" marL="457200" rtl="0" algn="just">
              <a:lnSpc>
                <a:spcPct val="100000"/>
              </a:lnSpc>
              <a:spcBef>
                <a:spcPts val="0"/>
              </a:spcBef>
              <a:spcAft>
                <a:spcPts val="0"/>
              </a:spcAft>
              <a:buSzPts val="1700"/>
              <a:buChar char="●"/>
            </a:pPr>
            <a:r>
              <a:rPr lang="en-US"/>
              <a:t>Bagaimana rancangan alat yang digunakan untuk memonitoring </a:t>
            </a:r>
            <a:r>
              <a:rPr lang="en-US"/>
              <a:t>asap dan kualitas udara di pasar?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g2462e1f192e_0_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Solusi yang diberikan</a:t>
            </a:r>
            <a:endParaRPr/>
          </a:p>
        </p:txBody>
      </p:sp>
      <p:sp>
        <p:nvSpPr>
          <p:cNvPr id="159" name="Google Shape;159;g2462e1f192e_0_1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just">
              <a:lnSpc>
                <a:spcPct val="100000"/>
              </a:lnSpc>
              <a:spcBef>
                <a:spcPts val="750"/>
              </a:spcBef>
              <a:spcAft>
                <a:spcPts val="0"/>
              </a:spcAft>
              <a:buSzPts val="1700"/>
              <a:buNone/>
            </a:pPr>
            <a:r>
              <a:rPr lang="en-US"/>
              <a:t>Dalam mengatasi masalah pendeteksian asap yang ada di pasar serta pemantauan kualitas udara di tempat tersebut, maka adapun solusi yang kami berikan adalah penggunaan alat pendeteksian asap (smoke detector) dan kualitas udara yang dirancang dengan menggunakan mikrokontroller ESP32 dan sensor MQ-135 sebagai komponen utamanya serta komponen-komponen lainnya yang dapat menunjang hal tersebut.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g2462e1f192e_0_1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Rancangan desain sistem IoT</a:t>
            </a:r>
            <a:endParaRPr/>
          </a:p>
        </p:txBody>
      </p:sp>
      <p:sp>
        <p:nvSpPr>
          <p:cNvPr id="165" name="Google Shape;165;g2462e1f192e_0_15"/>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None/>
            </a:pPr>
            <a:r>
              <a:rPr lang="en-US"/>
              <a:t>Sistem monitoring ini memiliki alur sebagai berikut:</a:t>
            </a:r>
            <a:endParaRPr/>
          </a:p>
          <a:p>
            <a:pPr indent="0" lvl="0" marL="0" rtl="0" algn="just">
              <a:lnSpc>
                <a:spcPct val="100000"/>
              </a:lnSpc>
              <a:spcBef>
                <a:spcPts val="750"/>
              </a:spcBef>
              <a:spcAft>
                <a:spcPts val="0"/>
              </a:spcAft>
              <a:buNone/>
            </a:pPr>
            <a:r>
              <a:rPr lang="en-US"/>
              <a:t>Sistem akan dipasang di area pasar yang cukup ramai. Sistem akan memonitoring data asap, CO2, dan lainnya. Data tersebut akan ditangkap oleh sensor dan diolah pada ESP32, kemudian sistem akan mengirimkan data hasil olahan dan sinyal tingkat kualitas udara ke aplikasi MIT App Inventor. Pada aplikasi tersebut, data hasil olahan akan ditampilkan tiap 5 menit beserta dengan sinyal kualitas udara seperti baik, sedang, dan buruk. Kemudian, apabila terpantau adanya asap dengan intensitas tinggi pada lingkungan tersebut, maka buzzer akan berbunyi serta LED akan menyala.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2502cf1b8d_1_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Rancangan desain sistem IoT</a:t>
            </a:r>
            <a:endParaRPr/>
          </a:p>
        </p:txBody>
      </p:sp>
      <p:sp>
        <p:nvSpPr>
          <p:cNvPr id="171" name="Google Shape;171;g22502cf1b8d_1_1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SzPts val="1700"/>
              <a:buNone/>
            </a:pPr>
            <a:r>
              <a:rPr lang="en-US"/>
              <a:t>Alat:</a:t>
            </a:r>
            <a:endParaRPr/>
          </a:p>
          <a:p>
            <a:pPr indent="-336550" lvl="0" marL="457200" rtl="0" algn="l">
              <a:lnSpc>
                <a:spcPct val="100000"/>
              </a:lnSpc>
              <a:spcBef>
                <a:spcPts val="750"/>
              </a:spcBef>
              <a:spcAft>
                <a:spcPts val="0"/>
              </a:spcAft>
              <a:buSzPts val="1700"/>
              <a:buChar char="●"/>
            </a:pPr>
            <a:r>
              <a:rPr lang="en-US"/>
              <a:t>Mikrokontroller ESP32</a:t>
            </a:r>
            <a:endParaRPr/>
          </a:p>
          <a:p>
            <a:pPr indent="-336550" lvl="0" marL="457200" rtl="0" algn="l">
              <a:lnSpc>
                <a:spcPct val="100000"/>
              </a:lnSpc>
              <a:spcBef>
                <a:spcPts val="0"/>
              </a:spcBef>
              <a:spcAft>
                <a:spcPts val="0"/>
              </a:spcAft>
              <a:buSzPts val="1700"/>
              <a:buChar char="●"/>
            </a:pPr>
            <a:r>
              <a:rPr lang="en-US"/>
              <a:t>Sensor MQ-135</a:t>
            </a:r>
            <a:endParaRPr/>
          </a:p>
          <a:p>
            <a:pPr indent="-336550" lvl="0" marL="457200" rtl="0" algn="l">
              <a:lnSpc>
                <a:spcPct val="100000"/>
              </a:lnSpc>
              <a:spcBef>
                <a:spcPts val="0"/>
              </a:spcBef>
              <a:spcAft>
                <a:spcPts val="0"/>
              </a:spcAft>
              <a:buSzPts val="1700"/>
              <a:buChar char="●"/>
            </a:pPr>
            <a:r>
              <a:rPr lang="en-US"/>
              <a:t>Buzzer</a:t>
            </a:r>
            <a:endParaRPr/>
          </a:p>
          <a:p>
            <a:pPr indent="-336550" lvl="0" marL="457200" rtl="0" algn="l">
              <a:lnSpc>
                <a:spcPct val="100000"/>
              </a:lnSpc>
              <a:spcBef>
                <a:spcPts val="0"/>
              </a:spcBef>
              <a:spcAft>
                <a:spcPts val="0"/>
              </a:spcAft>
              <a:buSzPts val="1700"/>
              <a:buChar char="●"/>
            </a:pPr>
            <a:r>
              <a:rPr lang="en-US"/>
              <a:t>LED RGB</a:t>
            </a:r>
            <a:endParaRPr/>
          </a:p>
          <a:p>
            <a:pPr indent="-336550" lvl="0" marL="457200" rtl="0" algn="l">
              <a:lnSpc>
                <a:spcPct val="100000"/>
              </a:lnSpc>
              <a:spcBef>
                <a:spcPts val="0"/>
              </a:spcBef>
              <a:spcAft>
                <a:spcPts val="0"/>
              </a:spcAft>
              <a:buSzPts val="1700"/>
              <a:buChar char="●"/>
            </a:pPr>
            <a:r>
              <a:rPr lang="en-US"/>
              <a:t>Breadboard</a:t>
            </a:r>
            <a:endParaRPr/>
          </a:p>
          <a:p>
            <a:pPr indent="-336550" lvl="0" marL="457200" rtl="0" algn="l">
              <a:lnSpc>
                <a:spcPct val="100000"/>
              </a:lnSpc>
              <a:spcBef>
                <a:spcPts val="0"/>
              </a:spcBef>
              <a:spcAft>
                <a:spcPts val="0"/>
              </a:spcAft>
              <a:buSzPts val="1700"/>
              <a:buChar char="●"/>
            </a:pPr>
            <a:r>
              <a:rPr lang="en-US"/>
              <a:t>Kabel Jumper</a:t>
            </a:r>
            <a:endParaRPr/>
          </a:p>
          <a:p>
            <a:pPr indent="-336550" lvl="0" marL="457200" rtl="0" algn="l">
              <a:lnSpc>
                <a:spcPct val="100000"/>
              </a:lnSpc>
              <a:spcBef>
                <a:spcPts val="0"/>
              </a:spcBef>
              <a:spcAft>
                <a:spcPts val="0"/>
              </a:spcAft>
              <a:buSzPts val="1700"/>
              <a:buChar char="●"/>
            </a:pPr>
            <a:r>
              <a:rPr lang="en-US"/>
              <a:t>Micro USB Cable</a:t>
            </a:r>
            <a:endParaRPr/>
          </a:p>
          <a:p>
            <a:pPr indent="0" lvl="0" marL="0" rtl="0" algn="l">
              <a:lnSpc>
                <a:spcPct val="100000"/>
              </a:lnSpc>
              <a:spcBef>
                <a:spcPts val="750"/>
              </a:spcBef>
              <a:spcAft>
                <a:spcPts val="0"/>
              </a:spcAft>
              <a:buNone/>
            </a:pPr>
            <a:r>
              <a:rPr lang="en-US"/>
              <a:t>Platform : MIT Inventor Apps</a:t>
            </a:r>
            <a:endParaRPr/>
          </a:p>
          <a:p>
            <a:pPr indent="0" lvl="0" marL="0" rtl="0" algn="l">
              <a:lnSpc>
                <a:spcPct val="100000"/>
              </a:lnSpc>
              <a:spcBef>
                <a:spcPts val="750"/>
              </a:spcBef>
              <a:spcAft>
                <a:spcPts val="0"/>
              </a:spcAft>
              <a:buNone/>
            </a:pPr>
            <a:r>
              <a:rPr lang="en-US"/>
              <a:t>Connectivity : WIFI</a:t>
            </a:r>
            <a:endParaRPr/>
          </a:p>
          <a:p>
            <a:pPr indent="0" lvl="0" marL="0" rtl="0" algn="l">
              <a:lnSpc>
                <a:spcPct val="100000"/>
              </a:lnSpc>
              <a:spcBef>
                <a:spcPts val="750"/>
              </a:spcBef>
              <a:spcAft>
                <a:spcPts val="0"/>
              </a:spcAft>
              <a:buNone/>
            </a:pPr>
            <a:r>
              <a:rPr lang="en-US"/>
              <a:t>Komunikasi : Http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462e1f192e_0_2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Pros dan Cons project IoT</a:t>
            </a:r>
            <a:endParaRPr/>
          </a:p>
        </p:txBody>
      </p:sp>
      <p:sp>
        <p:nvSpPr>
          <p:cNvPr id="177" name="Google Shape;177;g2462e1f192e_0_2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SzPts val="1700"/>
              <a:buNone/>
            </a:pPr>
            <a:r>
              <a:rPr lang="en-US"/>
              <a:t>Pro:</a:t>
            </a:r>
            <a:endParaRPr/>
          </a:p>
          <a:p>
            <a:pPr indent="-336550" lvl="0" marL="457200" rtl="0" algn="l">
              <a:lnSpc>
                <a:spcPct val="100000"/>
              </a:lnSpc>
              <a:spcBef>
                <a:spcPts val="750"/>
              </a:spcBef>
              <a:spcAft>
                <a:spcPts val="0"/>
              </a:spcAft>
              <a:buSzPts val="1700"/>
              <a:buAutoNum type="arabicPeriod"/>
            </a:pPr>
            <a:r>
              <a:rPr lang="en-US"/>
              <a:t>Monitoring bersifat real time</a:t>
            </a:r>
            <a:endParaRPr/>
          </a:p>
          <a:p>
            <a:pPr indent="-336550" lvl="0" marL="457200" rtl="0" algn="l">
              <a:lnSpc>
                <a:spcPct val="100000"/>
              </a:lnSpc>
              <a:spcBef>
                <a:spcPts val="0"/>
              </a:spcBef>
              <a:spcAft>
                <a:spcPts val="0"/>
              </a:spcAft>
              <a:buSzPts val="1700"/>
              <a:buAutoNum type="arabicPeriod"/>
            </a:pPr>
            <a:r>
              <a:rPr lang="en-US"/>
              <a:t>Lebih praktis dikarenakan menggunakan mobile</a:t>
            </a:r>
            <a:endParaRPr/>
          </a:p>
          <a:p>
            <a:pPr indent="-336550" lvl="0" marL="457200" rtl="0" algn="l">
              <a:lnSpc>
                <a:spcPct val="100000"/>
              </a:lnSpc>
              <a:spcBef>
                <a:spcPts val="0"/>
              </a:spcBef>
              <a:spcAft>
                <a:spcPts val="0"/>
              </a:spcAft>
              <a:buSzPts val="1700"/>
              <a:buAutoNum type="arabicPeriod"/>
            </a:pPr>
            <a:r>
              <a:rPr lang="en-US"/>
              <a:t>Biaya lebih sedikit</a:t>
            </a:r>
            <a:endParaRPr/>
          </a:p>
          <a:p>
            <a:pPr indent="0" lvl="0" marL="0" rtl="0" algn="l">
              <a:lnSpc>
                <a:spcPct val="100000"/>
              </a:lnSpc>
              <a:spcBef>
                <a:spcPts val="750"/>
              </a:spcBef>
              <a:spcAft>
                <a:spcPts val="0"/>
              </a:spcAft>
              <a:buSzPts val="1700"/>
              <a:buNone/>
            </a:pPr>
            <a:r>
              <a:rPr lang="en-US"/>
              <a:t>Kontra:</a:t>
            </a:r>
            <a:endParaRPr/>
          </a:p>
          <a:p>
            <a:pPr indent="-336550" lvl="0" marL="457200" rtl="0" algn="just">
              <a:lnSpc>
                <a:spcPct val="100000"/>
              </a:lnSpc>
              <a:spcBef>
                <a:spcPts val="750"/>
              </a:spcBef>
              <a:spcAft>
                <a:spcPts val="0"/>
              </a:spcAft>
              <a:buSzPts val="1700"/>
              <a:buAutoNum type="arabicPeriod"/>
            </a:pPr>
            <a:r>
              <a:rPr lang="en-US"/>
              <a:t>Monitoring hanya dapat dilakukan di satu titik dalam pasar karena keterbatasan alat.</a:t>
            </a:r>
            <a:endParaRPr/>
          </a:p>
          <a:p>
            <a:pPr indent="-336550" lvl="0" marL="457200" rtl="0" algn="l">
              <a:lnSpc>
                <a:spcPct val="100000"/>
              </a:lnSpc>
              <a:spcBef>
                <a:spcPts val="0"/>
              </a:spcBef>
              <a:spcAft>
                <a:spcPts val="0"/>
              </a:spcAft>
              <a:buSzPts val="1700"/>
              <a:buAutoNum type="arabicPeriod"/>
            </a:pPr>
            <a:r>
              <a:rPr lang="en-US"/>
              <a:t>Tingkat keamanan sistem masih rendah</a:t>
            </a:r>
            <a:endParaRPr/>
          </a:p>
          <a:p>
            <a:pPr indent="-336550" lvl="0" marL="457200" rtl="0" algn="l">
              <a:lnSpc>
                <a:spcPct val="100000"/>
              </a:lnSpc>
              <a:spcBef>
                <a:spcPts val="0"/>
              </a:spcBef>
              <a:spcAft>
                <a:spcPts val="0"/>
              </a:spcAft>
              <a:buSzPts val="1700"/>
              <a:buAutoNum type="arabicPeriod"/>
            </a:pPr>
            <a:r>
              <a:rPr lang="en-US"/>
              <a:t>Tingkat durability alat yang masih rendah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2023-01-26T15:28:14Z</dcterms:created>
  <dc:creator>Shof Yan</dc:creator>
</cp:coreProperties>
</file>